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9" r:id="rId2"/>
    <p:sldId id="261" r:id="rId3"/>
    <p:sldId id="260" r:id="rId4"/>
    <p:sldId id="264" r:id="rId5"/>
    <p:sldId id="265" r:id="rId6"/>
    <p:sldId id="263" r:id="rId7"/>
    <p:sldId id="262" r:id="rId8"/>
    <p:sldId id="266" r:id="rId9"/>
    <p:sldId id="267" r:id="rId10"/>
    <p:sldId id="273" r:id="rId11"/>
    <p:sldId id="268" r:id="rId12"/>
    <p:sldId id="274" r:id="rId13"/>
    <p:sldId id="269" r:id="rId14"/>
    <p:sldId id="275" r:id="rId15"/>
    <p:sldId id="270" r:id="rId16"/>
    <p:sldId id="276" r:id="rId17"/>
    <p:sldId id="271" r:id="rId18"/>
    <p:sldId id="272" r:id="rId19"/>
    <p:sldId id="277" r:id="rId20"/>
    <p:sldId id="281" r:id="rId21"/>
    <p:sldId id="278" r:id="rId22"/>
    <p:sldId id="280" r:id="rId23"/>
  </p:sldIdLst>
  <p:sldSz cx="9144000" cy="6858000" type="screen4x3"/>
  <p:notesSz cx="7099300" cy="10234613"/>
  <p:custDataLst>
    <p:tags r:id="rId26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 varScale="1">
        <p:scale>
          <a:sx n="104" d="100"/>
          <a:sy n="104" d="100"/>
        </p:scale>
        <p:origin x="1446" y="96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20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422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871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fahler.at/mtdb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rstandard.at/2000017464403/Regierungsinserate-406-Millionen-im-ersten-Quarta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oli-magazin.at/555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en-transparenz.a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Investigating Media Transparency</a:t>
            </a:r>
            <a:endParaRPr 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Pfahler</a:t>
            </a:r>
            <a:endParaRPr lang="en-US" dirty="0" smtClean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8424862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solidFill>
                  <a:schemeClr val="bg2"/>
                </a:solidFill>
              </a:rPr>
              <a:t>Institute of Computer Graphics and 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2"/>
                </a:solidFill>
              </a:rPr>
              <a:t>Vienna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6700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91949"/>
            <a:ext cx="8856662" cy="470590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069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11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4644008" y="1484784"/>
            <a:ext cx="1944216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12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8" y="908050"/>
            <a:ext cx="4841321" cy="5473700"/>
          </a:xfrm>
        </p:spPr>
      </p:pic>
    </p:spTree>
    <p:extLst>
      <p:ext uri="{BB962C8B-B14F-4D97-AF65-F5344CB8AC3E}">
        <p14:creationId xmlns:p14="http://schemas.microsoft.com/office/powerpoint/2010/main" val="32654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13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6588224" y="1484784"/>
            <a:ext cx="1944216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14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97" y="908050"/>
            <a:ext cx="4964043" cy="5473700"/>
          </a:xfrm>
        </p:spPr>
      </p:pic>
    </p:spTree>
    <p:extLst>
      <p:ext uri="{BB962C8B-B14F-4D97-AF65-F5344CB8AC3E}">
        <p14:creationId xmlns:p14="http://schemas.microsoft.com/office/powerpoint/2010/main" val="11918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15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2663502" y="3356992"/>
            <a:ext cx="3924721" cy="3150170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16</a:t>
            </a:fld>
            <a:endParaRPr lang="de-A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8" y="908050"/>
            <a:ext cx="4716041" cy="5473700"/>
          </a:xfrm>
        </p:spPr>
      </p:pic>
    </p:spTree>
    <p:extLst>
      <p:ext uri="{BB962C8B-B14F-4D97-AF65-F5344CB8AC3E}">
        <p14:creationId xmlns:p14="http://schemas.microsoft.com/office/powerpoint/2010/main" val="37883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17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780194" y="2996952"/>
            <a:ext cx="1991607" cy="18722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</a:t>
            </a:r>
            <a:r>
              <a:rPr lang="en-US" dirty="0"/>
              <a:t>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18</a:t>
            </a:fld>
            <a:endParaRPr lang="de-A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8"/>
          <a:stretch/>
        </p:blipFill>
        <p:spPr>
          <a:xfrm>
            <a:off x="2406878" y="980728"/>
            <a:ext cx="3304624" cy="489654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80728"/>
            <a:ext cx="1590101" cy="48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Interaction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19</a:t>
            </a:fld>
            <a:endParaRPr lang="de-AT" dirty="0"/>
          </a:p>
        </p:txBody>
      </p:sp>
      <p:sp>
        <p:nvSpPr>
          <p:cNvPr id="4" name="TextBox 3"/>
          <p:cNvSpPr txBox="1"/>
          <p:nvPr/>
        </p:nvSpPr>
        <p:spPr>
          <a:xfrm>
            <a:off x="2699507" y="2921625"/>
            <a:ext cx="3816424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hlinkClick r:id="rId4"/>
              </a:rPr>
              <a:t>DEMO</a:t>
            </a:r>
            <a:endParaRPr lang="de-AT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Dashboard</a:t>
            </a:r>
          </a:p>
          <a:p>
            <a:pPr lvl="1"/>
            <a:r>
              <a:rPr lang="en-US" dirty="0" smtClean="0"/>
              <a:t>Visualizations</a:t>
            </a:r>
          </a:p>
          <a:p>
            <a:pPr lvl="1"/>
            <a:r>
              <a:rPr lang="en-US" dirty="0" smtClean="0"/>
              <a:t>Interactions</a:t>
            </a:r>
          </a:p>
          <a:p>
            <a:r>
              <a:rPr lang="en-US" dirty="0" smtClean="0"/>
              <a:t>Evaluation</a:t>
            </a:r>
            <a:endParaRPr lang="de-A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6" y="908050"/>
            <a:ext cx="4207312" cy="53292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79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Screen 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08050"/>
            <a:ext cx="8493125" cy="54737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013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Evaluation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21</a:t>
            </a:fld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Informal Interviews</a:t>
            </a:r>
          </a:p>
          <a:p>
            <a:pPr lvl="1"/>
            <a:r>
              <a:rPr lang="en-US" dirty="0"/>
              <a:t>6 </a:t>
            </a:r>
            <a:r>
              <a:rPr lang="en-US" dirty="0" smtClean="0"/>
              <a:t>Questions …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which quarter </a:t>
            </a:r>
            <a:r>
              <a:rPr lang="en-US" dirty="0" smtClean="0"/>
              <a:t>did the “WU Wien” spend </a:t>
            </a:r>
            <a:r>
              <a:rPr lang="en-US" dirty="0"/>
              <a:t>most </a:t>
            </a:r>
            <a:r>
              <a:rPr lang="en-US" dirty="0" smtClean="0"/>
              <a:t>on advertisements</a:t>
            </a:r>
            <a:r>
              <a:rPr lang="en-US" dirty="0"/>
              <a:t>? </a:t>
            </a:r>
            <a:r>
              <a:rPr lang="en-US" dirty="0" smtClean="0"/>
              <a:t>To </a:t>
            </a:r>
            <a:r>
              <a:rPr lang="en-US" dirty="0"/>
              <a:t>whom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Feedback on</a:t>
            </a:r>
          </a:p>
          <a:p>
            <a:pPr lvl="2"/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27483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720824"/>
          </a:xfrm>
        </p:spPr>
        <p:txBody>
          <a:bodyPr/>
          <a:lstStyle/>
          <a:p>
            <a:pPr eaLnBrk="1" hangingPunct="1"/>
            <a:r>
              <a:rPr lang="en-US" dirty="0" smtClean="0"/>
              <a:t>Investigating Media Transparency</a:t>
            </a:r>
            <a:endParaRPr 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741" y="5733256"/>
            <a:ext cx="8424862" cy="1124744"/>
          </a:xfrm>
        </p:spPr>
        <p:txBody>
          <a:bodyPr/>
          <a:lstStyle/>
          <a:p>
            <a:pPr eaLnBrk="1" hangingPunct="1"/>
            <a:r>
              <a:rPr lang="en-US" dirty="0" smtClean="0"/>
              <a:t>David Pfahler</a:t>
            </a:r>
            <a:endParaRPr lang="en-US" dirty="0" smtClean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8424862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solidFill>
                  <a:schemeClr val="bg2"/>
                </a:solidFill>
              </a:rPr>
              <a:t>Institute of Computer Graphics and 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2"/>
                </a:solidFill>
              </a:rPr>
              <a:t>Vienna University of 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86" y="940644"/>
            <a:ext cx="3796666" cy="46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Existing Visualizations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Data Wrangling</a:t>
            </a:r>
          </a:p>
          <a:p>
            <a:endParaRPr lang="en-US" dirty="0" smtClean="0"/>
          </a:p>
          <a:p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5" y="1080728"/>
            <a:ext cx="4352925" cy="51283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61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01" y="915595"/>
            <a:ext cx="4452551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4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de-AT" dirty="0"/>
              <a:t>M. </a:t>
            </a:r>
            <a:r>
              <a:rPr lang="de-AT" dirty="0" err="1" smtClean="0"/>
              <a:t>Hametner</a:t>
            </a:r>
            <a:r>
              <a:rPr lang="de-AT" dirty="0" smtClean="0"/>
              <a:t>] </a:t>
            </a:r>
          </a:p>
          <a:p>
            <a:r>
              <a:rPr lang="de-AT" b="1" dirty="0" smtClean="0"/>
              <a:t>Not </a:t>
            </a:r>
            <a:r>
              <a:rPr lang="de-AT" b="1" dirty="0" err="1" smtClean="0"/>
              <a:t>interactive</a:t>
            </a:r>
            <a:r>
              <a:rPr lang="de-AT" b="1" dirty="0" smtClean="0"/>
              <a:t> </a:t>
            </a:r>
            <a:r>
              <a:rPr lang="de-AT" b="1" dirty="0" err="1" smtClean="0"/>
              <a:t>Visualizations</a:t>
            </a:r>
            <a:r>
              <a:rPr lang="de-AT" b="1" dirty="0" smtClean="0"/>
              <a:t> </a:t>
            </a:r>
            <a:r>
              <a:rPr lang="de-AT" b="1" dirty="0" err="1" smtClean="0"/>
              <a:t>to</a:t>
            </a:r>
            <a:r>
              <a:rPr lang="de-AT" b="1" dirty="0" smtClean="0"/>
              <a:t> </a:t>
            </a:r>
            <a:r>
              <a:rPr lang="de-AT" b="1" dirty="0" err="1" smtClean="0"/>
              <a:t>present</a:t>
            </a:r>
            <a:r>
              <a:rPr lang="de-AT" b="1" dirty="0" smtClean="0"/>
              <a:t> </a:t>
            </a:r>
            <a:r>
              <a:rPr lang="de-AT" b="1" dirty="0" err="1" smtClean="0"/>
              <a:t>data</a:t>
            </a:r>
            <a:endParaRPr lang="de-AT" b="1" dirty="0" smtClean="0"/>
          </a:p>
          <a:p>
            <a:r>
              <a:rPr lang="de-AT" sz="1600" dirty="0">
                <a:hlinkClick r:id="rId3"/>
              </a:rPr>
              <a:t>http://derstandard.at/2000017464403/Regierungsinserate-406-Millionen-im-ersten-Quartal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21982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980728"/>
            <a:ext cx="6479951" cy="409702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5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de-AT" dirty="0"/>
              <a:t>F. Lang</a:t>
            </a:r>
            <a:r>
              <a:rPr lang="de-AT" dirty="0" smtClean="0"/>
              <a:t>] </a:t>
            </a:r>
          </a:p>
          <a:p>
            <a:r>
              <a:rPr lang="de-AT" b="1" dirty="0" err="1" smtClean="0"/>
              <a:t>Uses</a:t>
            </a:r>
            <a:r>
              <a:rPr lang="de-AT" b="1" dirty="0" smtClean="0"/>
              <a:t> G</a:t>
            </a:r>
            <a:r>
              <a:rPr lang="en-US" b="1" dirty="0" err="1" smtClean="0"/>
              <a:t>rouping</a:t>
            </a:r>
            <a:r>
              <a:rPr lang="en-US" b="1" dirty="0" smtClean="0"/>
              <a:t> </a:t>
            </a:r>
            <a:r>
              <a:rPr lang="en-US" b="1" dirty="0"/>
              <a:t>of the </a:t>
            </a:r>
            <a:r>
              <a:rPr lang="en-US" b="1" dirty="0" smtClean="0"/>
              <a:t>media entities</a:t>
            </a:r>
          </a:p>
          <a:p>
            <a:r>
              <a:rPr lang="de-AT" dirty="0">
                <a:hlinkClick r:id="rId3"/>
              </a:rPr>
              <a:t>http://www.paroli-magazin.at/555/</a:t>
            </a: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2694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915595"/>
            <a:ext cx="7765377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6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[S</a:t>
            </a:r>
            <a:r>
              <a:rPr lang="de-AT" dirty="0"/>
              <a:t>. Peter, B. Amir, S. Mercedes, </a:t>
            </a:r>
            <a:r>
              <a:rPr lang="de-AT" dirty="0" err="1"/>
              <a:t>and</a:t>
            </a:r>
            <a:r>
              <a:rPr lang="de-AT" dirty="0"/>
              <a:t> V. </a:t>
            </a:r>
            <a:r>
              <a:rPr lang="de-AT" dirty="0" smtClean="0"/>
              <a:t>Stephan] </a:t>
            </a:r>
          </a:p>
          <a:p>
            <a:r>
              <a:rPr lang="de-AT" b="1" dirty="0" smtClean="0"/>
              <a:t>Multiple not </a:t>
            </a:r>
            <a:r>
              <a:rPr lang="de-AT" b="1" dirty="0" err="1" smtClean="0"/>
              <a:t>connected</a:t>
            </a:r>
            <a:r>
              <a:rPr lang="de-AT" b="1" dirty="0" smtClean="0"/>
              <a:t> </a:t>
            </a:r>
            <a:r>
              <a:rPr lang="de-AT" b="1" dirty="0" err="1" smtClean="0"/>
              <a:t>Visualizations</a:t>
            </a:r>
            <a:r>
              <a:rPr lang="de-AT" b="1" dirty="0" smtClean="0"/>
              <a:t> </a:t>
            </a:r>
          </a:p>
          <a:p>
            <a:r>
              <a:rPr lang="de-AT" dirty="0" smtClean="0">
                <a:hlinkClick r:id="rId3"/>
              </a:rPr>
              <a:t>http</a:t>
            </a:r>
            <a:r>
              <a:rPr lang="de-AT" dirty="0">
                <a:hlinkClick r:id="rId3"/>
              </a:rPr>
              <a:t>://www.medien-transparenz.at</a:t>
            </a:r>
            <a:r>
              <a:rPr lang="de-AT" dirty="0" smtClean="0">
                <a:hlinkClick r:id="rId3"/>
              </a:rPr>
              <a:t>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683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" y="980728"/>
            <a:ext cx="8737042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7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[M</a:t>
            </a:r>
            <a:r>
              <a:rPr lang="de-AT" dirty="0"/>
              <a:t>. T. </a:t>
            </a:r>
            <a:r>
              <a:rPr lang="de-AT" dirty="0" smtClean="0"/>
              <a:t>Schrempf]</a:t>
            </a:r>
          </a:p>
          <a:p>
            <a:r>
              <a:rPr lang="de-AT" b="1" dirty="0" smtClean="0"/>
              <a:t>Force </a:t>
            </a:r>
            <a:r>
              <a:rPr lang="de-AT" b="1" dirty="0" err="1"/>
              <a:t>directed</a:t>
            </a:r>
            <a:r>
              <a:rPr lang="de-AT" b="1" dirty="0"/>
              <a:t> </a:t>
            </a:r>
            <a:r>
              <a:rPr lang="de-AT" b="1" dirty="0" err="1"/>
              <a:t>node</a:t>
            </a:r>
            <a:r>
              <a:rPr lang="de-AT" b="1" dirty="0"/>
              <a:t> </a:t>
            </a:r>
            <a:r>
              <a:rPr lang="de-AT" b="1" dirty="0" smtClean="0"/>
              <a:t>link </a:t>
            </a:r>
            <a:r>
              <a:rPr lang="de-AT" b="1" dirty="0" err="1" smtClean="0"/>
              <a:t>diagram</a:t>
            </a:r>
            <a:r>
              <a:rPr lang="de-AT" b="1" dirty="0"/>
              <a:t> </a:t>
            </a:r>
            <a:endParaRPr lang="de-AT" b="1" dirty="0" smtClean="0"/>
          </a:p>
          <a:p>
            <a:r>
              <a:rPr lang="en-US" dirty="0" smtClean="0"/>
              <a:t>(website down)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2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8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699"/>
          </a:xfrm>
        </p:spPr>
      </p:pic>
    </p:spTree>
    <p:extLst>
      <p:ext uri="{BB962C8B-B14F-4D97-AF65-F5344CB8AC3E}">
        <p14:creationId xmlns:p14="http://schemas.microsoft.com/office/powerpoint/2010/main" val="33235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9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780194" y="1484784"/>
            <a:ext cx="3863814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250</Words>
  <Application>Microsoft Office PowerPoint</Application>
  <PresentationFormat>On-screen Show (4:3)</PresentationFormat>
  <Paragraphs>96</Paragraphs>
  <Slides>22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Times New Roman</vt:lpstr>
      <vt:lpstr>Blends</vt:lpstr>
      <vt:lpstr>Investigating Media Transparency</vt:lpstr>
      <vt:lpstr>Overview</vt:lpstr>
      <vt:lpstr>Motivation</vt:lpstr>
      <vt:lpstr>Related Work</vt:lpstr>
      <vt:lpstr>Related Work</vt:lpstr>
      <vt:lpstr>Related Work</vt:lpstr>
      <vt:lpstr>Related Work</vt:lpstr>
      <vt:lpstr>Dashboard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– Visualizations</vt:lpstr>
      <vt:lpstr>Dashboard – Interaction</vt:lpstr>
      <vt:lpstr>PowerPoint Presentation</vt:lpstr>
      <vt:lpstr>Dashboard – Evaluation</vt:lpstr>
      <vt:lpstr>Investigating Media Transparency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2016-01-14T15:21:34Z</dcterms:modified>
</cp:coreProperties>
</file>